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5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oC-Sunderland/git_example.git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 to </a:t>
            </a:r>
            <a:r>
              <a:rPr u="sng">
                <a:hlinkClick r:id="rId3"/>
              </a:rPr>
              <a:t>www.github.com</a:t>
            </a:r>
            <a:r>
              <a:t> and Sign Up for an account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36562" indent="-436562">
              <a:buSzPct val="100000"/>
              <a:buAutoNum type="arabicPeriod"/>
            </a:pPr>
            <a:r>
              <a:t>Remote repository on GitHub contains a README.md file</a:t>
            </a:r>
          </a:p>
          <a:p>
            <a:pPr marL="436562" indent="-436562">
              <a:buSzPct val="100000"/>
              <a:buAutoNum type="arabicPeriod"/>
            </a:pPr>
            <a:r>
              <a:t>A new file is added on local machine</a:t>
            </a:r>
          </a:p>
          <a:p>
            <a:pPr marL="436562" indent="-436562">
              <a:buSzPct val="100000"/>
              <a:buAutoNum type="arabicPeriod"/>
            </a:pPr>
            <a:r>
              <a:t>This file is added to the staging area using </a:t>
            </a:r>
            <a:r>
              <a:rPr b="1"/>
              <a:t>git</a:t>
            </a:r>
            <a:r>
              <a:t> </a:t>
            </a:r>
            <a:r>
              <a:rPr b="1"/>
              <a:t>add </a:t>
            </a:r>
            <a:r>
              <a:t>(it is now tracked)</a:t>
            </a:r>
            <a:endParaRPr b="1"/>
          </a:p>
          <a:p>
            <a:pPr marL="436562" indent="-436562">
              <a:buSzPct val="100000"/>
              <a:buAutoNum type="arabicPeriod"/>
            </a:pPr>
            <a:r>
              <a:t>We now commit this change using the </a:t>
            </a:r>
            <a:r>
              <a:rPr b="1"/>
              <a:t>git commit -m </a:t>
            </a:r>
            <a:r>
              <a:t>command and push to GitHub using </a:t>
            </a:r>
            <a:r>
              <a:rPr b="1"/>
              <a:t>git push</a:t>
            </a:r>
          </a:p>
          <a:p>
            <a:pPr marL="436562" indent="-436562">
              <a:buSzPct val="100000"/>
              <a:buAutoNum type="arabicPeriod"/>
            </a:pPr>
            <a:r>
              <a:t>Now both our local repo and remote repo are in sync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36562" indent="-436562">
              <a:buSzPct val="100000"/>
              <a:buAutoNum type="arabicPeriod"/>
            </a:pPr>
            <a:r>
              <a:t>Adding text to the </a:t>
            </a:r>
            <a:r>
              <a:rPr b="1"/>
              <a:t>new_file</a:t>
            </a:r>
            <a:r>
              <a:t> on GitHub means remote repo and local repo are out of sync</a:t>
            </a:r>
          </a:p>
          <a:p>
            <a:pPr marL="436562" indent="-436562">
              <a:buSzPct val="100000"/>
              <a:buAutoNum type="arabicPeriod"/>
            </a:pPr>
            <a:r>
              <a:t>See 1</a:t>
            </a:r>
          </a:p>
          <a:p>
            <a:pPr marL="436562" indent="-436562">
              <a:buSzPct val="100000"/>
              <a:buAutoNum type="arabicPeriod"/>
            </a:pPr>
            <a:r>
              <a:t>See 1</a:t>
            </a:r>
          </a:p>
          <a:p>
            <a:pPr marL="436562" indent="-436562">
              <a:buSzPct val="100000"/>
              <a:buAutoNum type="arabicPeriod"/>
            </a:pPr>
            <a:r>
              <a:t>Moving to our local repo we issue a </a:t>
            </a:r>
            <a:r>
              <a:rPr b="1"/>
              <a:t>git pull</a:t>
            </a:r>
          </a:p>
          <a:p>
            <a:r>
              <a:t>5 and 6. Now local repo and remote repo are in sync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9" name="Shape 2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36562" indent="-436562">
              <a:buSzPct val="100000"/>
              <a:buAutoNum type="arabicPeriod"/>
            </a:pPr>
            <a:r>
              <a:t>Give repository the name git_example</a:t>
            </a:r>
          </a:p>
          <a:p>
            <a:pPr marL="436562" indent="-436562">
              <a:buSzPct val="100000"/>
              <a:buAutoNum type="arabicPeriod"/>
            </a:pPr>
            <a:r>
              <a:t>Description is optional</a:t>
            </a:r>
          </a:p>
          <a:p>
            <a:pPr marL="436562" indent="-436562">
              <a:buSzPct val="100000"/>
              <a:buAutoNum type="arabicPeriod"/>
            </a:pPr>
            <a:r>
              <a:t>Make this repo Public</a:t>
            </a:r>
          </a:p>
          <a:p>
            <a:pPr marL="436562" indent="-436562">
              <a:buSzPct val="100000"/>
              <a:buAutoNum type="arabicPeriod"/>
            </a:pPr>
            <a:r>
              <a:t>Create the repo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6" name="Shape 3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should see a screen like this once you hit Create Repository</a:t>
            </a:r>
          </a:p>
          <a:p>
            <a:pPr marL="436562" indent="-436562">
              <a:buSzPct val="100000"/>
              <a:buAutoNum type="arabicPeriod"/>
            </a:pPr>
            <a:r>
              <a:t>We want to use the second option here because we already have an existing repository on our local machine: </a:t>
            </a:r>
            <a:r>
              <a:rPr b="1"/>
              <a:t>git_example</a:t>
            </a:r>
          </a:p>
          <a:p>
            <a:r>
              <a:t>2. Copy and paste the first command into the command line:</a:t>
            </a:r>
          </a:p>
          <a:p>
            <a:r>
              <a:t>	</a:t>
            </a:r>
            <a:r>
              <a:rPr b="1"/>
              <a:t>git remote add origin </a:t>
            </a:r>
            <a:r>
              <a:rPr u="sng">
                <a:hlinkClick r:id="rId3"/>
              </a:rPr>
              <a:t>https://github.com/IoC-Sunderland/git_example.git</a:t>
            </a:r>
          </a:p>
          <a:p>
            <a:r>
              <a:t>Now when you add/amend files, commit, push and pull it will be to this remote repo on GitHub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4" name="Shape 3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 After a browser refresh, your local file should now be in your remote repo!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t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ode.com/docs/development/version-control/how-to-install-git-on-linux-mac-and-window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07" y="3047424"/>
            <a:ext cx="4571697" cy="1909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GitHub_Logo_White.png" descr="GitHub_Logo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770" y="2762106"/>
            <a:ext cx="6048038" cy="2479696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The Basics: Part One"/>
          <p:cNvSpPr txBox="1"/>
          <p:nvPr/>
        </p:nvSpPr>
        <p:spPr>
          <a:xfrm>
            <a:off x="1905762" y="5118099"/>
            <a:ext cx="833704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The Basics: Part One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it clone https://github.com/IoC-Sunderland/git-basics.git"/>
          <p:cNvSpPr txBox="1"/>
          <p:nvPr/>
        </p:nvSpPr>
        <p:spPr>
          <a:xfrm>
            <a:off x="3145045" y="5054503"/>
            <a:ext cx="730427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git clone https://github.com/IoC-Sunderland/git-basics.git</a:t>
            </a:r>
          </a:p>
        </p:txBody>
      </p:sp>
      <p:grpSp>
        <p:nvGrpSpPr>
          <p:cNvPr id="156" name="Group"/>
          <p:cNvGrpSpPr/>
          <p:nvPr/>
        </p:nvGrpSpPr>
        <p:grpSpPr>
          <a:xfrm>
            <a:off x="4732659" y="1099623"/>
            <a:ext cx="3830541" cy="3619618"/>
            <a:chOff x="0" y="0"/>
            <a:chExt cx="3830539" cy="3619616"/>
          </a:xfrm>
        </p:grpSpPr>
        <p:pic>
          <p:nvPicPr>
            <p:cNvPr id="152" name="iconfinder_folder_299060.png" descr="iconfinder_folder_29906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6792" y="1331198"/>
              <a:ext cx="1716956" cy="1716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3" name="Git Basics"/>
            <p:cNvSpPr txBox="1"/>
            <p:nvPr/>
          </p:nvSpPr>
          <p:spPr>
            <a:xfrm>
              <a:off x="1147783" y="634466"/>
              <a:ext cx="153497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Git Basics</a:t>
              </a:r>
            </a:p>
          </p:txBody>
        </p:sp>
        <p:sp>
          <p:nvSpPr>
            <p:cNvPr id="154" name="Oval"/>
            <p:cNvSpPr/>
            <p:nvPr/>
          </p:nvSpPr>
          <p:spPr>
            <a:xfrm>
              <a:off x="0" y="0"/>
              <a:ext cx="3830540" cy="3619617"/>
            </a:xfrm>
            <a:prstGeom prst="ellips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8162" y="1749757"/>
              <a:ext cx="974216" cy="879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1" name="Group"/>
          <p:cNvGrpSpPr/>
          <p:nvPr/>
        </p:nvGrpSpPr>
        <p:grpSpPr>
          <a:xfrm>
            <a:off x="4665019" y="5834266"/>
            <a:ext cx="3965822" cy="3748299"/>
            <a:chOff x="0" y="0"/>
            <a:chExt cx="3965820" cy="3748297"/>
          </a:xfrm>
        </p:grpSpPr>
        <p:pic>
          <p:nvPicPr>
            <p:cNvPr id="157" name="iconfinder_folder_299060.png" descr="iconfinder_folder_299060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4432" y="1409426"/>
              <a:ext cx="1716956" cy="1716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Git Basics"/>
            <p:cNvSpPr txBox="1"/>
            <p:nvPr/>
          </p:nvSpPr>
          <p:spPr>
            <a:xfrm>
              <a:off x="1215423" y="662930"/>
              <a:ext cx="153497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Git Basics</a:t>
              </a:r>
            </a:p>
          </p:txBody>
        </p:sp>
        <p:sp>
          <p:nvSpPr>
            <p:cNvPr id="159" name="Oval"/>
            <p:cNvSpPr/>
            <p:nvPr/>
          </p:nvSpPr>
          <p:spPr>
            <a:xfrm>
              <a:off x="0" y="0"/>
              <a:ext cx="3965821" cy="3748298"/>
            </a:xfrm>
            <a:prstGeom prst="ellips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0" name="iconfinder_LinkedIn_UI-07_2335591.png" descr="iconfinder_LinkedIn_UI-07_2335591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047872" y="1409426"/>
              <a:ext cx="1870072" cy="18700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2" name="Step 1: Clone an existing remote repository"/>
          <p:cNvSpPr txBox="1"/>
          <p:nvPr/>
        </p:nvSpPr>
        <p:spPr>
          <a:xfrm>
            <a:off x="198139" y="127920"/>
            <a:ext cx="824799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200" b="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Step 1: Clone an existing remote repository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3" animBg="1" advAuto="0"/>
      <p:bldP spid="156" grpId="2" animBg="1" advAuto="0"/>
      <p:bldP spid="161" grpId="4" animBg="1" advAuto="0"/>
      <p:bldP spid="162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new_file is created…"/>
          <p:cNvSpPr txBox="1"/>
          <p:nvPr/>
        </p:nvSpPr>
        <p:spPr>
          <a:xfrm>
            <a:off x="3148488" y="3388844"/>
            <a:ext cx="228690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new_file is created…</a:t>
            </a:r>
          </a:p>
        </p:txBody>
      </p:sp>
      <p:sp>
        <p:nvSpPr>
          <p:cNvPr id="165" name="git add new_file"/>
          <p:cNvSpPr txBox="1"/>
          <p:nvPr/>
        </p:nvSpPr>
        <p:spPr>
          <a:xfrm>
            <a:off x="7808123" y="3388844"/>
            <a:ext cx="186309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git add new_file </a:t>
            </a:r>
          </a:p>
        </p:txBody>
      </p:sp>
      <p:sp>
        <p:nvSpPr>
          <p:cNvPr id="166" name="1"/>
          <p:cNvSpPr/>
          <p:nvPr/>
        </p:nvSpPr>
        <p:spPr>
          <a:xfrm>
            <a:off x="1617138" y="1194112"/>
            <a:ext cx="631789" cy="62873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26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167" name="2"/>
          <p:cNvSpPr/>
          <p:nvPr/>
        </p:nvSpPr>
        <p:spPr>
          <a:xfrm>
            <a:off x="6161560" y="1253793"/>
            <a:ext cx="631788" cy="62873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26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168" name="3"/>
          <p:cNvSpPr/>
          <p:nvPr/>
        </p:nvSpPr>
        <p:spPr>
          <a:xfrm>
            <a:off x="10609289" y="1253793"/>
            <a:ext cx="631789" cy="62873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26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169" name="git commit -m ‘Added  new_file’"/>
          <p:cNvSpPr txBox="1"/>
          <p:nvPr/>
        </p:nvSpPr>
        <p:spPr>
          <a:xfrm>
            <a:off x="221371" y="6597227"/>
            <a:ext cx="350306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git commit -m ‘Added  new_file’ 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1037869" y="1966444"/>
            <a:ext cx="1870072" cy="3117851"/>
            <a:chOff x="0" y="0"/>
            <a:chExt cx="1870070" cy="3117849"/>
          </a:xfrm>
        </p:grpSpPr>
        <p:pic>
          <p:nvPicPr>
            <p:cNvPr id="170" name="iconfinder_folder_299060.png" descr="iconfinder_folder_299060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377" y="664294"/>
              <a:ext cx="1716956" cy="1716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" name="Git Basics"/>
            <p:cNvSpPr txBox="1"/>
            <p:nvPr/>
          </p:nvSpPr>
          <p:spPr>
            <a:xfrm>
              <a:off x="224368" y="0"/>
              <a:ext cx="153497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Git Basics</a:t>
              </a:r>
            </a:p>
          </p:txBody>
        </p:sp>
        <p:sp>
          <p:nvSpPr>
            <p:cNvPr id="172" name="Contents:…"/>
            <p:cNvSpPr txBox="1"/>
            <p:nvPr/>
          </p:nvSpPr>
          <p:spPr>
            <a:xfrm>
              <a:off x="267034" y="2432049"/>
              <a:ext cx="1440574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1700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Contents:</a:t>
              </a:r>
            </a:p>
            <a:p>
              <a:pPr algn="l">
                <a:defRPr sz="1700" i="1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README.md</a:t>
              </a:r>
            </a:p>
          </p:txBody>
        </p:sp>
        <p:pic>
          <p:nvPicPr>
            <p:cNvPr id="173" name="iconfinder_LinkedIn_UI-07_2335591.png" descr="iconfinder_LinkedIn_UI-07_2335591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684212"/>
              <a:ext cx="1870071" cy="18700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0" name="Group"/>
          <p:cNvGrpSpPr/>
          <p:nvPr/>
        </p:nvGrpSpPr>
        <p:grpSpPr>
          <a:xfrm>
            <a:off x="10020156" y="2061715"/>
            <a:ext cx="1870072" cy="3263901"/>
            <a:chOff x="0" y="0"/>
            <a:chExt cx="1870070" cy="3263900"/>
          </a:xfrm>
        </p:grpSpPr>
        <p:grpSp>
          <p:nvGrpSpPr>
            <p:cNvPr id="178" name="Group"/>
            <p:cNvGrpSpPr/>
            <p:nvPr/>
          </p:nvGrpSpPr>
          <p:grpSpPr>
            <a:xfrm>
              <a:off x="46549" y="0"/>
              <a:ext cx="1716956" cy="3263901"/>
              <a:chOff x="0" y="0"/>
              <a:chExt cx="1716955" cy="3263900"/>
            </a:xfrm>
          </p:grpSpPr>
          <p:pic>
            <p:nvPicPr>
              <p:cNvPr id="175" name="iconfinder_folder_299060.png" descr="iconfinder_folder_299060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664294"/>
                <a:ext cx="1716956" cy="17169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6" name="Git Basics"/>
              <p:cNvSpPr txBox="1"/>
              <p:nvPr/>
            </p:nvSpPr>
            <p:spPr>
              <a:xfrm>
                <a:off x="90991" y="0"/>
                <a:ext cx="1534974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Git Basics</a:t>
                </a:r>
              </a:p>
            </p:txBody>
          </p:sp>
          <p:sp>
            <p:nvSpPr>
              <p:cNvPr id="177" name="Contents:…"/>
              <p:cNvSpPr txBox="1"/>
              <p:nvPr/>
            </p:nvSpPr>
            <p:spPr>
              <a:xfrm>
                <a:off x="133656" y="2286000"/>
                <a:ext cx="1494550" cy="977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algn="l">
                  <a:defRPr sz="1700"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r>
                  <a:t>Contents:</a:t>
                </a:r>
              </a:p>
              <a:p>
                <a:pPr algn="l">
                  <a:defRPr sz="1700" i="1"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r>
                  <a:t>README.md</a:t>
                </a:r>
              </a:p>
              <a:p>
                <a:pPr algn="l">
                  <a:defRPr sz="1700" i="1">
                    <a:solidFill>
                      <a:srgbClr val="00F900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r>
                  <a:t>new_file</a:t>
                </a:r>
              </a:p>
            </p:txBody>
          </p:sp>
        </p:grpSp>
        <p:pic>
          <p:nvPicPr>
            <p:cNvPr id="179" name="iconfinder_LinkedIn_UI-07_2335591.png" descr="iconfinder_LinkedIn_UI-07_2335591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699884"/>
              <a:ext cx="1870071" cy="18700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1" name="4"/>
          <p:cNvSpPr/>
          <p:nvPr/>
        </p:nvSpPr>
        <p:spPr>
          <a:xfrm>
            <a:off x="1575867" y="5695727"/>
            <a:ext cx="631789" cy="62873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26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4</a:t>
            </a:r>
          </a:p>
        </p:txBody>
      </p:sp>
      <p:sp>
        <p:nvSpPr>
          <p:cNvPr id="182" name="git push"/>
          <p:cNvSpPr txBox="1"/>
          <p:nvPr/>
        </p:nvSpPr>
        <p:spPr>
          <a:xfrm>
            <a:off x="1409720" y="7063785"/>
            <a:ext cx="96408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git push</a:t>
            </a:r>
          </a:p>
        </p:txBody>
      </p:sp>
      <p:sp>
        <p:nvSpPr>
          <p:cNvPr id="183" name="6"/>
          <p:cNvSpPr/>
          <p:nvPr/>
        </p:nvSpPr>
        <p:spPr>
          <a:xfrm>
            <a:off x="10540594" y="5754441"/>
            <a:ext cx="631789" cy="62873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26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6</a:t>
            </a:r>
          </a:p>
        </p:txBody>
      </p:sp>
      <p:grpSp>
        <p:nvGrpSpPr>
          <p:cNvPr id="188" name="Group"/>
          <p:cNvGrpSpPr/>
          <p:nvPr/>
        </p:nvGrpSpPr>
        <p:grpSpPr>
          <a:xfrm>
            <a:off x="10028020" y="6482385"/>
            <a:ext cx="1716957" cy="3253376"/>
            <a:chOff x="0" y="0"/>
            <a:chExt cx="1716955" cy="3253374"/>
          </a:xfrm>
        </p:grpSpPr>
        <p:pic>
          <p:nvPicPr>
            <p:cNvPr id="184" name="iconfinder_folder_299060.png" descr="iconfinder_folder_299060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19906"/>
              <a:ext cx="1716956" cy="1716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5" name="Git Basics"/>
            <p:cNvSpPr txBox="1"/>
            <p:nvPr/>
          </p:nvSpPr>
          <p:spPr>
            <a:xfrm>
              <a:off x="60981" y="0"/>
              <a:ext cx="153497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Git Basics</a:t>
              </a:r>
            </a:p>
          </p:txBody>
        </p:sp>
        <p:pic>
          <p:nvPicPr>
            <p:cNvPr id="18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932" y="1142349"/>
              <a:ext cx="974216" cy="879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Contents:…"/>
            <p:cNvSpPr txBox="1"/>
            <p:nvPr/>
          </p:nvSpPr>
          <p:spPr>
            <a:xfrm>
              <a:off x="121209" y="2275474"/>
              <a:ext cx="1494550" cy="977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1700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Contents:</a:t>
              </a:r>
            </a:p>
            <a:p>
              <a:pPr algn="l">
                <a:defRPr sz="1700" i="1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README.md</a:t>
              </a:r>
            </a:p>
            <a:p>
              <a:pPr algn="l">
                <a:defRPr sz="1700" i="1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new_file</a:t>
              </a:r>
            </a:p>
          </p:txBody>
        </p:sp>
      </p:grpSp>
      <p:sp>
        <p:nvSpPr>
          <p:cNvPr id="189" name="Steps 2 and 3: Make changes to the code/Push the changes to the remote repository"/>
          <p:cNvSpPr txBox="1"/>
          <p:nvPr/>
        </p:nvSpPr>
        <p:spPr>
          <a:xfrm>
            <a:off x="172573" y="6937"/>
            <a:ext cx="12414403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200" b="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Steps 2 and 3: Make changes to the code/Push the changes to the remote repository</a:t>
            </a:r>
          </a:p>
        </p:txBody>
      </p:sp>
      <p:grpSp>
        <p:nvGrpSpPr>
          <p:cNvPr id="194" name="Group"/>
          <p:cNvGrpSpPr/>
          <p:nvPr/>
        </p:nvGrpSpPr>
        <p:grpSpPr>
          <a:xfrm>
            <a:off x="5619116" y="2061715"/>
            <a:ext cx="1870072" cy="3228310"/>
            <a:chOff x="0" y="0"/>
            <a:chExt cx="1870070" cy="3228309"/>
          </a:xfrm>
        </p:grpSpPr>
        <p:pic>
          <p:nvPicPr>
            <p:cNvPr id="190" name="iconfinder_folder_299060.png" descr="iconfinder_folder_299060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59" y="628703"/>
              <a:ext cx="1716957" cy="1716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1" name="Contents:…"/>
            <p:cNvSpPr txBox="1"/>
            <p:nvPr/>
          </p:nvSpPr>
          <p:spPr>
            <a:xfrm>
              <a:off x="210216" y="2250409"/>
              <a:ext cx="1494550" cy="977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1700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Contents:</a:t>
              </a:r>
            </a:p>
            <a:p>
              <a:pPr algn="l">
                <a:defRPr sz="1700" i="1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README.md</a:t>
              </a:r>
            </a:p>
            <a:p>
              <a:pPr algn="l">
                <a:defRPr sz="1700" i="1">
                  <a:solidFill>
                    <a:srgbClr val="FF2600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new_file</a:t>
              </a:r>
            </a:p>
          </p:txBody>
        </p:sp>
        <p:pic>
          <p:nvPicPr>
            <p:cNvPr id="192" name="iconfinder_LinkedIn_UI-07_2335591.png" descr="iconfinder_LinkedIn_UI-07_2335591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588941"/>
              <a:ext cx="1870071" cy="18700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Git Basics"/>
            <p:cNvSpPr txBox="1"/>
            <p:nvPr/>
          </p:nvSpPr>
          <p:spPr>
            <a:xfrm>
              <a:off x="116418" y="0"/>
              <a:ext cx="1534973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Git Basics</a:t>
              </a:r>
            </a:p>
          </p:txBody>
        </p:sp>
      </p:grpSp>
      <p:sp>
        <p:nvSpPr>
          <p:cNvPr id="195" name="5"/>
          <p:cNvSpPr/>
          <p:nvPr/>
        </p:nvSpPr>
        <p:spPr>
          <a:xfrm>
            <a:off x="6161562" y="5618550"/>
            <a:ext cx="631788" cy="62873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26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5</a:t>
            </a:r>
          </a:p>
        </p:txBody>
      </p:sp>
      <p:grpSp>
        <p:nvGrpSpPr>
          <p:cNvPr id="200" name="Group"/>
          <p:cNvGrpSpPr/>
          <p:nvPr/>
        </p:nvGrpSpPr>
        <p:grpSpPr>
          <a:xfrm>
            <a:off x="5542418" y="6428597"/>
            <a:ext cx="1870072" cy="3263902"/>
            <a:chOff x="0" y="0"/>
            <a:chExt cx="1870070" cy="3263900"/>
          </a:xfrm>
        </p:grpSpPr>
        <p:pic>
          <p:nvPicPr>
            <p:cNvPr id="196" name="iconfinder_folder_299060.png" descr="iconfinder_folder_299060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692" y="664294"/>
              <a:ext cx="1716957" cy="1716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" name="Git Basics"/>
            <p:cNvSpPr txBox="1"/>
            <p:nvPr/>
          </p:nvSpPr>
          <p:spPr>
            <a:xfrm>
              <a:off x="218683" y="0"/>
              <a:ext cx="153497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Git Basics</a:t>
              </a:r>
            </a:p>
          </p:txBody>
        </p:sp>
        <p:sp>
          <p:nvSpPr>
            <p:cNvPr id="198" name="Contents:…"/>
            <p:cNvSpPr txBox="1"/>
            <p:nvPr/>
          </p:nvSpPr>
          <p:spPr>
            <a:xfrm>
              <a:off x="261349" y="2286000"/>
              <a:ext cx="1494550" cy="977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1700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Contents:</a:t>
              </a:r>
            </a:p>
            <a:p>
              <a:pPr algn="l">
                <a:defRPr sz="1700" i="1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README.md</a:t>
              </a:r>
            </a:p>
            <a:p>
              <a:pPr algn="l">
                <a:defRPr sz="1700" i="1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new_file</a:t>
              </a:r>
            </a:p>
          </p:txBody>
        </p:sp>
        <p:pic>
          <p:nvPicPr>
            <p:cNvPr id="199" name="iconfinder_LinkedIn_UI-07_2335591.png" descr="iconfinder_LinkedIn_UI-07_2335591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672434"/>
              <a:ext cx="1870071" cy="18700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3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4" animBg="1" advAuto="0"/>
      <p:bldP spid="165" grpId="7" animBg="1" advAuto="0"/>
      <p:bldP spid="166" grpId="2" animBg="1" advAuto="0"/>
      <p:bldP spid="167" grpId="5" animBg="1" advAuto="0"/>
      <p:bldP spid="168" grpId="8" animBg="1" advAuto="0"/>
      <p:bldP spid="169" grpId="13" animBg="1" advAuto="0"/>
      <p:bldP spid="174" grpId="3" animBg="1" advAuto="0"/>
      <p:bldP spid="180" grpId="9" animBg="1" advAuto="0"/>
      <p:bldP spid="181" grpId="12" animBg="1" advAuto="0"/>
      <p:bldP spid="182" grpId="14" animBg="1" advAuto="0"/>
      <p:bldP spid="183" grpId="15" animBg="1" advAuto="0"/>
      <p:bldP spid="188" grpId="16" animBg="1" advAuto="0"/>
      <p:bldP spid="189" grpId="1" animBg="1" advAuto="0"/>
      <p:bldP spid="194" grpId="6" animBg="1" advAuto="0"/>
      <p:bldP spid="195" grpId="10" animBg="1" advAuto="0"/>
      <p:bldP spid="200" grpId="1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tep 4: Pull changes from remote repository"/>
          <p:cNvSpPr txBox="1"/>
          <p:nvPr/>
        </p:nvSpPr>
        <p:spPr>
          <a:xfrm>
            <a:off x="98004" y="-29795"/>
            <a:ext cx="823539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200" b="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Step 4: Pull changes from remote repository</a:t>
            </a:r>
          </a:p>
        </p:txBody>
      </p:sp>
      <p:grpSp>
        <p:nvGrpSpPr>
          <p:cNvPr id="209" name="Group"/>
          <p:cNvGrpSpPr/>
          <p:nvPr/>
        </p:nvGrpSpPr>
        <p:grpSpPr>
          <a:xfrm>
            <a:off x="752178" y="1654642"/>
            <a:ext cx="1716957" cy="3280727"/>
            <a:chOff x="0" y="0"/>
            <a:chExt cx="1716955" cy="3280726"/>
          </a:xfrm>
        </p:grpSpPr>
        <p:pic>
          <p:nvPicPr>
            <p:cNvPr id="205" name="iconfinder_folder_299060.png" descr="iconfinder_folder_299060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19906"/>
              <a:ext cx="1716956" cy="1716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6" name="Git Basics"/>
            <p:cNvSpPr txBox="1"/>
            <p:nvPr/>
          </p:nvSpPr>
          <p:spPr>
            <a:xfrm>
              <a:off x="60981" y="0"/>
              <a:ext cx="153497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Git Basics</a:t>
              </a:r>
            </a:p>
          </p:txBody>
        </p:sp>
        <p:pic>
          <p:nvPicPr>
            <p:cNvPr id="207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370" y="1169702"/>
              <a:ext cx="974215" cy="8798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8" name="Contents:…"/>
            <p:cNvSpPr txBox="1"/>
            <p:nvPr/>
          </p:nvSpPr>
          <p:spPr>
            <a:xfrm>
              <a:off x="103647" y="2302826"/>
              <a:ext cx="1494549" cy="977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1700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Contents:</a:t>
              </a:r>
            </a:p>
            <a:p>
              <a:pPr algn="l">
                <a:defRPr sz="1700" i="1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README.md</a:t>
              </a:r>
            </a:p>
            <a:p>
              <a:pPr algn="l">
                <a:defRPr sz="1700" i="1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new_file</a:t>
              </a:r>
            </a:p>
          </p:txBody>
        </p:sp>
      </p:grpSp>
      <p:sp>
        <p:nvSpPr>
          <p:cNvPr id="210" name="1"/>
          <p:cNvSpPr/>
          <p:nvPr/>
        </p:nvSpPr>
        <p:spPr>
          <a:xfrm>
            <a:off x="1264753" y="926698"/>
            <a:ext cx="631788" cy="62873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26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211" name="Add some text to…"/>
          <p:cNvSpPr txBox="1"/>
          <p:nvPr/>
        </p:nvSpPr>
        <p:spPr>
          <a:xfrm>
            <a:off x="2854896" y="2921363"/>
            <a:ext cx="215822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Add some text to</a:t>
            </a:r>
          </a:p>
          <a:p>
            <a:pPr>
              <a:defRPr sz="1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 new_file on Github</a:t>
            </a:r>
          </a:p>
        </p:txBody>
      </p:sp>
      <p:grpSp>
        <p:nvGrpSpPr>
          <p:cNvPr id="216" name="Group"/>
          <p:cNvGrpSpPr/>
          <p:nvPr/>
        </p:nvGrpSpPr>
        <p:grpSpPr>
          <a:xfrm>
            <a:off x="5532272" y="1679376"/>
            <a:ext cx="1716957" cy="3280727"/>
            <a:chOff x="0" y="0"/>
            <a:chExt cx="1716955" cy="3280726"/>
          </a:xfrm>
        </p:grpSpPr>
        <p:pic>
          <p:nvPicPr>
            <p:cNvPr id="212" name="iconfinder_folder_299060.png" descr="iconfinder_folder_299060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19906"/>
              <a:ext cx="1716956" cy="1716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3" name="Git Basics"/>
            <p:cNvSpPr txBox="1"/>
            <p:nvPr/>
          </p:nvSpPr>
          <p:spPr>
            <a:xfrm>
              <a:off x="60981" y="0"/>
              <a:ext cx="153497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Git Basics</a:t>
              </a:r>
            </a:p>
          </p:txBody>
        </p:sp>
        <p:pic>
          <p:nvPicPr>
            <p:cNvPr id="214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370" y="1169702"/>
              <a:ext cx="974215" cy="8798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5" name="Contents:…"/>
            <p:cNvSpPr txBox="1"/>
            <p:nvPr/>
          </p:nvSpPr>
          <p:spPr>
            <a:xfrm>
              <a:off x="103647" y="2302826"/>
              <a:ext cx="1494549" cy="977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1700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Contents:</a:t>
              </a:r>
            </a:p>
            <a:p>
              <a:pPr algn="l">
                <a:defRPr sz="1700" i="1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README.md</a:t>
              </a:r>
            </a:p>
            <a:p>
              <a:pPr algn="l">
                <a:defRPr sz="1700" i="1">
                  <a:solidFill>
                    <a:srgbClr val="FF2600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new_file*</a:t>
              </a:r>
            </a:p>
          </p:txBody>
        </p:sp>
      </p:grpSp>
      <p:sp>
        <p:nvSpPr>
          <p:cNvPr id="217" name="2"/>
          <p:cNvSpPr/>
          <p:nvPr/>
        </p:nvSpPr>
        <p:spPr>
          <a:xfrm>
            <a:off x="6044846" y="951432"/>
            <a:ext cx="631789" cy="62873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26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218" name="Out of sync"/>
          <p:cNvSpPr txBox="1"/>
          <p:nvPr/>
        </p:nvSpPr>
        <p:spPr>
          <a:xfrm>
            <a:off x="7988519" y="2960910"/>
            <a:ext cx="130498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Out of sync</a:t>
            </a:r>
          </a:p>
        </p:txBody>
      </p:sp>
      <p:sp>
        <p:nvSpPr>
          <p:cNvPr id="219" name="3"/>
          <p:cNvSpPr/>
          <p:nvPr/>
        </p:nvSpPr>
        <p:spPr>
          <a:xfrm>
            <a:off x="10545373" y="951432"/>
            <a:ext cx="631788" cy="62873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26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grpSp>
        <p:nvGrpSpPr>
          <p:cNvPr id="224" name="Group"/>
          <p:cNvGrpSpPr/>
          <p:nvPr/>
        </p:nvGrpSpPr>
        <p:grpSpPr>
          <a:xfrm>
            <a:off x="9956240" y="1679376"/>
            <a:ext cx="1870072" cy="3352226"/>
            <a:chOff x="0" y="0"/>
            <a:chExt cx="1870070" cy="3352225"/>
          </a:xfrm>
        </p:grpSpPr>
        <p:pic>
          <p:nvPicPr>
            <p:cNvPr id="220" name="iconfinder_folder_299060.png" descr="iconfinder_folder_299060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58" y="619906"/>
              <a:ext cx="1716957" cy="1716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" name="Git Basics"/>
            <p:cNvSpPr txBox="1"/>
            <p:nvPr/>
          </p:nvSpPr>
          <p:spPr>
            <a:xfrm>
              <a:off x="137540" y="0"/>
              <a:ext cx="153497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Git Basics</a:t>
              </a:r>
            </a:p>
          </p:txBody>
        </p:sp>
        <p:sp>
          <p:nvSpPr>
            <p:cNvPr id="222" name="Contents:…"/>
            <p:cNvSpPr txBox="1"/>
            <p:nvPr/>
          </p:nvSpPr>
          <p:spPr>
            <a:xfrm>
              <a:off x="180206" y="2374325"/>
              <a:ext cx="1494549" cy="977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1700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Contents:</a:t>
              </a:r>
            </a:p>
            <a:p>
              <a:pPr algn="l">
                <a:defRPr sz="1700" i="1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README.md</a:t>
              </a:r>
            </a:p>
            <a:p>
              <a:pPr algn="l">
                <a:defRPr sz="1700" i="1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new_file*</a:t>
              </a:r>
            </a:p>
          </p:txBody>
        </p:sp>
        <p:pic>
          <p:nvPicPr>
            <p:cNvPr id="223" name="iconfinder_LinkedIn_UI-07_2335591.png" descr="iconfinder_LinkedIn_UI-07_2335591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674583"/>
              <a:ext cx="1870071" cy="18700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5" name="Arrow"/>
          <p:cNvSpPr/>
          <p:nvPr/>
        </p:nvSpPr>
        <p:spPr>
          <a:xfrm>
            <a:off x="8102952" y="3391967"/>
            <a:ext cx="1076123" cy="166347"/>
          </a:xfrm>
          <a:prstGeom prst="rightArrow">
            <a:avLst>
              <a:gd name="adj1" fmla="val 32000"/>
              <a:gd name="adj2" fmla="val 407581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6" name="Arrow"/>
          <p:cNvSpPr/>
          <p:nvPr/>
        </p:nvSpPr>
        <p:spPr>
          <a:xfrm rot="10798193">
            <a:off x="8102952" y="2757281"/>
            <a:ext cx="1076123" cy="166346"/>
          </a:xfrm>
          <a:prstGeom prst="rightArrow">
            <a:avLst>
              <a:gd name="adj1" fmla="val 32000"/>
              <a:gd name="adj2" fmla="val 407581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4"/>
          <p:cNvSpPr/>
          <p:nvPr/>
        </p:nvSpPr>
        <p:spPr>
          <a:xfrm>
            <a:off x="1234742" y="5360812"/>
            <a:ext cx="631789" cy="62873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26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4</a:t>
            </a:r>
          </a:p>
        </p:txBody>
      </p:sp>
      <p:grpSp>
        <p:nvGrpSpPr>
          <p:cNvPr id="232" name="Group"/>
          <p:cNvGrpSpPr/>
          <p:nvPr/>
        </p:nvGrpSpPr>
        <p:grpSpPr>
          <a:xfrm>
            <a:off x="645609" y="6088756"/>
            <a:ext cx="1870072" cy="3352226"/>
            <a:chOff x="0" y="0"/>
            <a:chExt cx="1870070" cy="3352224"/>
          </a:xfrm>
        </p:grpSpPr>
        <p:pic>
          <p:nvPicPr>
            <p:cNvPr id="228" name="iconfinder_folder_299060.png" descr="iconfinder_folder_299060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69" y="658559"/>
              <a:ext cx="1716957" cy="1716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9" name="Git Basics"/>
            <p:cNvSpPr txBox="1"/>
            <p:nvPr/>
          </p:nvSpPr>
          <p:spPr>
            <a:xfrm>
              <a:off x="137540" y="0"/>
              <a:ext cx="153497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Git Basics</a:t>
              </a:r>
            </a:p>
          </p:txBody>
        </p:sp>
        <p:sp>
          <p:nvSpPr>
            <p:cNvPr id="230" name="Contents:…"/>
            <p:cNvSpPr txBox="1"/>
            <p:nvPr/>
          </p:nvSpPr>
          <p:spPr>
            <a:xfrm>
              <a:off x="180206" y="2374324"/>
              <a:ext cx="1494549" cy="977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1700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Contents:</a:t>
              </a:r>
            </a:p>
            <a:p>
              <a:pPr algn="l">
                <a:defRPr sz="1700" i="1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README.md</a:t>
              </a:r>
            </a:p>
            <a:p>
              <a:pPr algn="l">
                <a:defRPr sz="1700" i="1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new_file*</a:t>
              </a:r>
            </a:p>
          </p:txBody>
        </p:sp>
        <p:pic>
          <p:nvPicPr>
            <p:cNvPr id="231" name="iconfinder_LinkedIn_UI-07_2335591.png" descr="iconfinder_LinkedIn_UI-07_2335591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674583"/>
              <a:ext cx="1870071" cy="18700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git pull"/>
          <p:cNvSpPr txBox="1"/>
          <p:nvPr/>
        </p:nvSpPr>
        <p:spPr>
          <a:xfrm>
            <a:off x="3505186" y="7501527"/>
            <a:ext cx="85764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git pull</a:t>
            </a:r>
          </a:p>
        </p:txBody>
      </p:sp>
      <p:sp>
        <p:nvSpPr>
          <p:cNvPr id="234" name="5"/>
          <p:cNvSpPr/>
          <p:nvPr/>
        </p:nvSpPr>
        <p:spPr>
          <a:xfrm>
            <a:off x="5988016" y="5398330"/>
            <a:ext cx="631788" cy="62873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26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5</a:t>
            </a:r>
          </a:p>
        </p:txBody>
      </p:sp>
      <p:grpSp>
        <p:nvGrpSpPr>
          <p:cNvPr id="239" name="Group"/>
          <p:cNvGrpSpPr/>
          <p:nvPr/>
        </p:nvGrpSpPr>
        <p:grpSpPr>
          <a:xfrm>
            <a:off x="5398883" y="6126273"/>
            <a:ext cx="1870071" cy="3352226"/>
            <a:chOff x="0" y="0"/>
            <a:chExt cx="1870070" cy="3352224"/>
          </a:xfrm>
        </p:grpSpPr>
        <p:pic>
          <p:nvPicPr>
            <p:cNvPr id="235" name="iconfinder_folder_299060.png" descr="iconfinder_folder_299060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69" y="658558"/>
              <a:ext cx="1716957" cy="1716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6" name="Git Basics"/>
            <p:cNvSpPr txBox="1"/>
            <p:nvPr/>
          </p:nvSpPr>
          <p:spPr>
            <a:xfrm>
              <a:off x="137540" y="0"/>
              <a:ext cx="153497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Git Basics</a:t>
              </a:r>
            </a:p>
          </p:txBody>
        </p:sp>
        <p:sp>
          <p:nvSpPr>
            <p:cNvPr id="237" name="Contents:…"/>
            <p:cNvSpPr txBox="1"/>
            <p:nvPr/>
          </p:nvSpPr>
          <p:spPr>
            <a:xfrm>
              <a:off x="180206" y="2374324"/>
              <a:ext cx="1494549" cy="977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1700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Contents:</a:t>
              </a:r>
            </a:p>
            <a:p>
              <a:pPr algn="l">
                <a:defRPr sz="1700" i="1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README.md</a:t>
              </a:r>
            </a:p>
            <a:p>
              <a:pPr algn="l">
                <a:defRPr sz="1700" i="1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new_file</a:t>
              </a:r>
            </a:p>
          </p:txBody>
        </p:sp>
        <p:pic>
          <p:nvPicPr>
            <p:cNvPr id="238" name="iconfinder_LinkedIn_UI-07_2335591.png" descr="iconfinder_LinkedIn_UI-07_2335591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674583"/>
              <a:ext cx="1870071" cy="18700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0" name="In sync"/>
          <p:cNvSpPr txBox="1"/>
          <p:nvPr/>
        </p:nvSpPr>
        <p:spPr>
          <a:xfrm>
            <a:off x="8223094" y="7539044"/>
            <a:ext cx="83583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In sync</a:t>
            </a:r>
          </a:p>
        </p:txBody>
      </p:sp>
      <p:sp>
        <p:nvSpPr>
          <p:cNvPr id="241" name="Arrow"/>
          <p:cNvSpPr/>
          <p:nvPr/>
        </p:nvSpPr>
        <p:spPr>
          <a:xfrm>
            <a:off x="8102952" y="7970101"/>
            <a:ext cx="1076123" cy="166347"/>
          </a:xfrm>
          <a:prstGeom prst="rightArrow">
            <a:avLst>
              <a:gd name="adj1" fmla="val 32000"/>
              <a:gd name="adj2" fmla="val 407581"/>
            </a:avLst>
          </a:prstGeom>
          <a:solidFill>
            <a:srgbClr val="00F9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2" name="Arrow"/>
          <p:cNvSpPr/>
          <p:nvPr/>
        </p:nvSpPr>
        <p:spPr>
          <a:xfrm rot="10798193">
            <a:off x="8102952" y="7335415"/>
            <a:ext cx="1076123" cy="166347"/>
          </a:xfrm>
          <a:prstGeom prst="rightArrow">
            <a:avLst>
              <a:gd name="adj1" fmla="val 32000"/>
              <a:gd name="adj2" fmla="val 407581"/>
            </a:avLst>
          </a:prstGeom>
          <a:solidFill>
            <a:srgbClr val="00F9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247" name="Group"/>
          <p:cNvGrpSpPr/>
          <p:nvPr/>
        </p:nvGrpSpPr>
        <p:grpSpPr>
          <a:xfrm>
            <a:off x="10013069" y="6162739"/>
            <a:ext cx="1716957" cy="3280727"/>
            <a:chOff x="0" y="0"/>
            <a:chExt cx="1716955" cy="3280726"/>
          </a:xfrm>
        </p:grpSpPr>
        <p:pic>
          <p:nvPicPr>
            <p:cNvPr id="243" name="iconfinder_folder_299060.png" descr="iconfinder_folder_299060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19906"/>
              <a:ext cx="1716956" cy="1716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4" name="Git Basics"/>
            <p:cNvSpPr txBox="1"/>
            <p:nvPr/>
          </p:nvSpPr>
          <p:spPr>
            <a:xfrm>
              <a:off x="60981" y="0"/>
              <a:ext cx="153497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Git Basics</a:t>
              </a:r>
            </a:p>
          </p:txBody>
        </p:sp>
        <p:pic>
          <p:nvPicPr>
            <p:cNvPr id="245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370" y="1169702"/>
              <a:ext cx="974215" cy="8798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6" name="Contents:…"/>
            <p:cNvSpPr txBox="1"/>
            <p:nvPr/>
          </p:nvSpPr>
          <p:spPr>
            <a:xfrm>
              <a:off x="103647" y="2302826"/>
              <a:ext cx="1494549" cy="977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1700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Contents:</a:t>
              </a:r>
            </a:p>
            <a:p>
              <a:pPr algn="l">
                <a:defRPr sz="1700" i="1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README.md</a:t>
              </a:r>
            </a:p>
            <a:p>
              <a:pPr algn="l">
                <a:defRPr sz="1700" i="1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new_file</a:t>
              </a:r>
            </a:p>
          </p:txBody>
        </p:sp>
      </p:grpSp>
      <p:sp>
        <p:nvSpPr>
          <p:cNvPr id="248" name="6"/>
          <p:cNvSpPr/>
          <p:nvPr/>
        </p:nvSpPr>
        <p:spPr>
          <a:xfrm>
            <a:off x="10525643" y="5434795"/>
            <a:ext cx="631789" cy="62873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26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3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8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" presetClass="entr" presetSubtype="0" fill="hold" grpId="19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2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1" animBg="1" advAuto="0"/>
      <p:bldP spid="209" grpId="3" animBg="1" advAuto="0"/>
      <p:bldP spid="210" grpId="2" animBg="1" advAuto="0"/>
      <p:bldP spid="211" grpId="4" animBg="1" advAuto="0"/>
      <p:bldP spid="216" grpId="6" animBg="1" advAuto="0"/>
      <p:bldP spid="217" grpId="5" animBg="1" advAuto="0"/>
      <p:bldP spid="218" grpId="7" animBg="1" advAuto="0"/>
      <p:bldP spid="219" grpId="10" animBg="1" advAuto="0"/>
      <p:bldP spid="224" grpId="11" animBg="1" advAuto="0"/>
      <p:bldP spid="225" grpId="9" animBg="1" advAuto="0"/>
      <p:bldP spid="226" grpId="8" animBg="1" advAuto="0"/>
      <p:bldP spid="227" grpId="12" animBg="1" advAuto="0"/>
      <p:bldP spid="232" grpId="13" animBg="1" advAuto="0"/>
      <p:bldP spid="233" grpId="14" animBg="1" advAuto="0"/>
      <p:bldP spid="234" grpId="15" animBg="1" advAuto="0"/>
      <p:bldP spid="239" grpId="16" animBg="1" advAuto="0"/>
      <p:bldP spid="240" grpId="17" animBg="1" advAuto="0"/>
      <p:bldP spid="241" grpId="19" animBg="1" advAuto="0"/>
      <p:bldP spid="242" grpId="18" animBg="1" advAuto="0"/>
      <p:bldP spid="247" grpId="21" animBg="1" advAuto="0"/>
      <p:bldP spid="248" grpId="2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Basic Git Workflow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Basic Git Workflow 2</a:t>
            </a:r>
          </a:p>
        </p:txBody>
      </p:sp>
      <p:sp>
        <p:nvSpPr>
          <p:cNvPr id="253" name="Step 1: Initialise a new local folder as a Git repository…"/>
          <p:cNvSpPr txBox="1">
            <a:spLocks noGrp="1"/>
          </p:cNvSpPr>
          <p:nvPr>
            <p:ph type="body" idx="1"/>
          </p:nvPr>
        </p:nvSpPr>
        <p:spPr>
          <a:xfrm>
            <a:off x="776706" y="2329189"/>
            <a:ext cx="12021690" cy="6286501"/>
          </a:xfrm>
          <a:prstGeom prst="rect">
            <a:avLst/>
          </a:prstGeom>
        </p:spPr>
        <p:txBody>
          <a:bodyPr/>
          <a:lstStyle/>
          <a:p>
            <a:pPr marL="0" lvl="1" indent="0" defTabSz="508254">
              <a:spcBef>
                <a:spcPts val="3600"/>
              </a:spcBef>
              <a:buSzTx/>
              <a:buNone/>
              <a:defRPr sz="278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Step 1: Initialise a new local folder as a Git repository</a:t>
            </a:r>
          </a:p>
          <a:p>
            <a:pPr marL="0" indent="0" defTabSz="508254">
              <a:spcBef>
                <a:spcPts val="3600"/>
              </a:spcBef>
              <a:buSzTx/>
              <a:buNone/>
              <a:defRPr sz="278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Step 2: Create a new file in that folder</a:t>
            </a:r>
          </a:p>
          <a:p>
            <a:pPr marL="0" indent="0" defTabSz="508254">
              <a:spcBef>
                <a:spcPts val="3600"/>
              </a:spcBef>
              <a:buSzTx/>
              <a:buNone/>
              <a:defRPr sz="278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Step 3: Go to GitHub and create a repo there with a similar name</a:t>
            </a:r>
          </a:p>
          <a:p>
            <a:pPr marL="0" indent="0" defTabSz="508254">
              <a:spcBef>
                <a:spcPts val="3600"/>
              </a:spcBef>
              <a:buSzTx/>
              <a:buNone/>
              <a:defRPr sz="278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Step 4: Follow GitHub instructions to add remote repo</a:t>
            </a:r>
          </a:p>
          <a:p>
            <a:pPr marL="0" indent="0" defTabSz="508254">
              <a:spcBef>
                <a:spcPts val="3600"/>
              </a:spcBef>
              <a:buSzTx/>
              <a:buNone/>
              <a:defRPr sz="278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Step 5: Add and commit file as in </a:t>
            </a:r>
            <a:r>
              <a:rPr b="1"/>
              <a:t>Basic Workflow 1</a:t>
            </a:r>
          </a:p>
          <a:p>
            <a:pPr marL="0" indent="0" defTabSz="508254">
              <a:spcBef>
                <a:spcPts val="3600"/>
              </a:spcBef>
              <a:buSzTx/>
              <a:buNone/>
              <a:defRPr sz="278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Step 6: Push file to remote repo using command:</a:t>
            </a:r>
          </a:p>
          <a:p>
            <a:pPr marL="0" lvl="4" indent="0" defTabSz="508254">
              <a:spcBef>
                <a:spcPts val="3600"/>
              </a:spcBef>
              <a:buSzTx/>
              <a:buNone/>
              <a:defRPr sz="278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                     </a:t>
            </a:r>
            <a:r>
              <a:rPr b="1"/>
              <a:t>git push -u origin master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1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teps 1 and 2: Initialise a new local folder as a Git repository and add a new file to folder"/>
          <p:cNvSpPr txBox="1"/>
          <p:nvPr/>
        </p:nvSpPr>
        <p:spPr>
          <a:xfrm>
            <a:off x="205384" y="39456"/>
            <a:ext cx="12938253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200" b="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Steps 1 and 2: Initialise a new local folder as a Git repository and add a new file to folder </a:t>
            </a:r>
          </a:p>
        </p:txBody>
      </p:sp>
      <p:sp>
        <p:nvSpPr>
          <p:cNvPr id="256" name="1"/>
          <p:cNvSpPr/>
          <p:nvPr/>
        </p:nvSpPr>
        <p:spPr>
          <a:xfrm>
            <a:off x="1412387" y="1771138"/>
            <a:ext cx="631789" cy="62873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26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257" name="Create a new empty…"/>
          <p:cNvSpPr txBox="1"/>
          <p:nvPr/>
        </p:nvSpPr>
        <p:spPr>
          <a:xfrm>
            <a:off x="2988831" y="3431242"/>
            <a:ext cx="2299857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Create a new empty</a:t>
            </a:r>
          </a:p>
          <a:p>
            <a:pPr>
              <a:defRPr sz="1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folder on your local</a:t>
            </a:r>
          </a:p>
          <a:p>
            <a:pPr>
              <a:defRPr sz="1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 machine and call it: </a:t>
            </a:r>
          </a:p>
          <a:p>
            <a:pPr>
              <a:defRPr sz="1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Git_Example</a:t>
            </a:r>
          </a:p>
        </p:txBody>
      </p:sp>
      <p:grpSp>
        <p:nvGrpSpPr>
          <p:cNvPr id="262" name="Group"/>
          <p:cNvGrpSpPr/>
          <p:nvPr/>
        </p:nvGrpSpPr>
        <p:grpSpPr>
          <a:xfrm>
            <a:off x="793243" y="2543470"/>
            <a:ext cx="2030560" cy="3234643"/>
            <a:chOff x="0" y="0"/>
            <a:chExt cx="2030559" cy="3234641"/>
          </a:xfrm>
        </p:grpSpPr>
        <p:pic>
          <p:nvPicPr>
            <p:cNvPr id="258" name="iconfinder_folder_299060.png" descr="iconfinder_folder_29906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59" y="665598"/>
              <a:ext cx="1716957" cy="1716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9" name="Git_Example"/>
            <p:cNvSpPr txBox="1"/>
            <p:nvPr/>
          </p:nvSpPr>
          <p:spPr>
            <a:xfrm>
              <a:off x="32899" y="0"/>
              <a:ext cx="199766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Git_Example</a:t>
              </a:r>
            </a:p>
          </p:txBody>
        </p:sp>
        <p:pic>
          <p:nvPicPr>
            <p:cNvPr id="260" name="iconfinder_LinkedIn_UI-07_2335591.png" descr="iconfinder_LinkedIn_UI-07_233559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665598"/>
              <a:ext cx="1870071" cy="18700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1" name="Contents:"/>
            <p:cNvSpPr txBox="1"/>
            <p:nvPr/>
          </p:nvSpPr>
          <p:spPr>
            <a:xfrm>
              <a:off x="347960" y="2548841"/>
              <a:ext cx="1181279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1700"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Contents:</a:t>
              </a:r>
            </a:p>
          </p:txBody>
        </p:sp>
      </p:grpSp>
      <p:sp>
        <p:nvSpPr>
          <p:cNvPr id="263" name="2"/>
          <p:cNvSpPr/>
          <p:nvPr/>
        </p:nvSpPr>
        <p:spPr>
          <a:xfrm>
            <a:off x="6397573" y="1771138"/>
            <a:ext cx="631789" cy="62873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26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264" name="Using the command line type:"/>
          <p:cNvSpPr txBox="1"/>
          <p:nvPr/>
        </p:nvSpPr>
        <p:spPr>
          <a:xfrm>
            <a:off x="49938" y="6925698"/>
            <a:ext cx="335668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Using the command line type:  </a:t>
            </a:r>
          </a:p>
        </p:txBody>
      </p:sp>
      <p:sp>
        <p:nvSpPr>
          <p:cNvPr id="265" name="3"/>
          <p:cNvSpPr/>
          <p:nvPr/>
        </p:nvSpPr>
        <p:spPr>
          <a:xfrm>
            <a:off x="1412387" y="5944399"/>
            <a:ext cx="631789" cy="62873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26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266" name="git init ."/>
          <p:cNvSpPr txBox="1"/>
          <p:nvPr/>
        </p:nvSpPr>
        <p:spPr>
          <a:xfrm>
            <a:off x="1247319" y="7525832"/>
            <a:ext cx="96192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git init . </a:t>
            </a:r>
          </a:p>
        </p:txBody>
      </p:sp>
      <p:sp>
        <p:nvSpPr>
          <p:cNvPr id="267" name="Move into the…"/>
          <p:cNvSpPr txBox="1"/>
          <p:nvPr/>
        </p:nvSpPr>
        <p:spPr>
          <a:xfrm>
            <a:off x="8073009" y="3578596"/>
            <a:ext cx="2623059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Move into the </a:t>
            </a:r>
          </a:p>
          <a:p>
            <a:pPr>
              <a:defRPr sz="1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Git_Example folder </a:t>
            </a:r>
          </a:p>
          <a:p>
            <a:pPr>
              <a:defRPr sz="1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using the command line</a:t>
            </a:r>
          </a:p>
        </p:txBody>
      </p:sp>
      <p:sp>
        <p:nvSpPr>
          <p:cNvPr id="268" name="4"/>
          <p:cNvSpPr/>
          <p:nvPr/>
        </p:nvSpPr>
        <p:spPr>
          <a:xfrm>
            <a:off x="5242724" y="5959210"/>
            <a:ext cx="631789" cy="62873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26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4</a:t>
            </a:r>
          </a:p>
        </p:txBody>
      </p:sp>
      <p:sp>
        <p:nvSpPr>
          <p:cNvPr id="269" name="Using the command line…"/>
          <p:cNvSpPr txBox="1"/>
          <p:nvPr/>
        </p:nvSpPr>
        <p:spPr>
          <a:xfrm>
            <a:off x="4206716" y="6794459"/>
            <a:ext cx="270380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Using the command line</a:t>
            </a:r>
          </a:p>
          <a:p>
            <a:pPr>
              <a:defRPr sz="1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 check it has worked:  </a:t>
            </a:r>
          </a:p>
        </p:txBody>
      </p:sp>
      <p:sp>
        <p:nvSpPr>
          <p:cNvPr id="270" name="git status"/>
          <p:cNvSpPr txBox="1"/>
          <p:nvPr/>
        </p:nvSpPr>
        <p:spPr>
          <a:xfrm>
            <a:off x="5022818" y="7590491"/>
            <a:ext cx="107160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git status</a:t>
            </a:r>
          </a:p>
        </p:txBody>
      </p:sp>
      <p:sp>
        <p:nvSpPr>
          <p:cNvPr id="271" name="5"/>
          <p:cNvSpPr/>
          <p:nvPr/>
        </p:nvSpPr>
        <p:spPr>
          <a:xfrm>
            <a:off x="9068644" y="5944399"/>
            <a:ext cx="631789" cy="62873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26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5</a:t>
            </a:r>
          </a:p>
        </p:txBody>
      </p:sp>
      <p:grpSp>
        <p:nvGrpSpPr>
          <p:cNvPr id="276" name="Group"/>
          <p:cNvGrpSpPr/>
          <p:nvPr/>
        </p:nvGrpSpPr>
        <p:grpSpPr>
          <a:xfrm>
            <a:off x="5770478" y="2543470"/>
            <a:ext cx="1997661" cy="3213793"/>
            <a:chOff x="0" y="0"/>
            <a:chExt cx="1997659" cy="3213792"/>
          </a:xfrm>
        </p:grpSpPr>
        <p:pic>
          <p:nvPicPr>
            <p:cNvPr id="272" name="iconfinder_folder_299060.png" descr="iconfinder_folder_29906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352" y="665598"/>
              <a:ext cx="1716956" cy="1716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3" name="Git_Example"/>
            <p:cNvSpPr txBox="1"/>
            <p:nvPr/>
          </p:nvSpPr>
          <p:spPr>
            <a:xfrm>
              <a:off x="0" y="0"/>
              <a:ext cx="199766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Git_Example</a:t>
              </a:r>
            </a:p>
          </p:txBody>
        </p:sp>
        <p:sp>
          <p:nvSpPr>
            <p:cNvPr id="274" name="Contents:"/>
            <p:cNvSpPr txBox="1"/>
            <p:nvPr/>
          </p:nvSpPr>
          <p:spPr>
            <a:xfrm>
              <a:off x="411753" y="2527992"/>
              <a:ext cx="1181279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1700"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Contents:</a:t>
              </a:r>
            </a:p>
          </p:txBody>
        </p:sp>
        <p:pic>
          <p:nvPicPr>
            <p:cNvPr id="275" name="iconfinder_LinkedIn_UI-07_2335591.png" descr="iconfinder_LinkedIn_UI-07_233559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3792" y="665598"/>
              <a:ext cx="1870072" cy="18700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81" name="Group"/>
          <p:cNvGrpSpPr/>
          <p:nvPr/>
        </p:nvGrpSpPr>
        <p:grpSpPr>
          <a:xfrm>
            <a:off x="8385708" y="6703435"/>
            <a:ext cx="1997660" cy="3254377"/>
            <a:chOff x="0" y="0"/>
            <a:chExt cx="1997659" cy="3254375"/>
          </a:xfrm>
        </p:grpSpPr>
        <p:pic>
          <p:nvPicPr>
            <p:cNvPr id="277" name="iconfinder_folder_299060.png" descr="iconfinder_folder_29906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352" y="665598"/>
              <a:ext cx="1716957" cy="1716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8" name="Git_Example"/>
            <p:cNvSpPr txBox="1"/>
            <p:nvPr/>
          </p:nvSpPr>
          <p:spPr>
            <a:xfrm>
              <a:off x="0" y="0"/>
              <a:ext cx="199766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Git_Example</a:t>
              </a:r>
            </a:p>
          </p:txBody>
        </p:sp>
        <p:sp>
          <p:nvSpPr>
            <p:cNvPr id="279" name="Contents:…"/>
            <p:cNvSpPr txBox="1"/>
            <p:nvPr/>
          </p:nvSpPr>
          <p:spPr>
            <a:xfrm>
              <a:off x="411753" y="2276475"/>
              <a:ext cx="1181278" cy="977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1700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Contents:</a:t>
              </a:r>
            </a:p>
            <a:p>
              <a:pPr algn="l">
                <a:defRPr sz="1700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new_file</a:t>
              </a:r>
            </a:p>
          </p:txBody>
        </p:sp>
        <p:pic>
          <p:nvPicPr>
            <p:cNvPr id="280" name="iconfinder_LinkedIn_UI-07_2335591.png" descr="iconfinder_LinkedIn_UI-07_233559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3792" y="667742"/>
              <a:ext cx="1870071" cy="18700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2" name="Create a new file…"/>
          <p:cNvSpPr txBox="1"/>
          <p:nvPr/>
        </p:nvSpPr>
        <p:spPr>
          <a:xfrm>
            <a:off x="10410947" y="7817265"/>
            <a:ext cx="198097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Create a new file </a:t>
            </a:r>
          </a:p>
          <a:p>
            <a:pPr>
              <a:defRPr sz="1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in the folder and </a:t>
            </a:r>
          </a:p>
          <a:p>
            <a:pPr>
              <a:defRPr sz="1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call it new_file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3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1" animBg="1" advAuto="0"/>
      <p:bldP spid="256" grpId="2" animBg="1" advAuto="0"/>
      <p:bldP spid="257" grpId="4" animBg="1" advAuto="0"/>
      <p:bldP spid="262" grpId="3" animBg="1" advAuto="0"/>
      <p:bldP spid="263" grpId="5" animBg="1" advAuto="0"/>
      <p:bldP spid="264" grpId="9" animBg="1" advAuto="0"/>
      <p:bldP spid="265" grpId="8" animBg="1" advAuto="0"/>
      <p:bldP spid="266" grpId="10" animBg="1" advAuto="0"/>
      <p:bldP spid="267" grpId="7" animBg="1" advAuto="0"/>
      <p:bldP spid="268" grpId="11" animBg="1" advAuto="0"/>
      <p:bldP spid="269" grpId="12" animBg="1" advAuto="0"/>
      <p:bldP spid="270" grpId="13" animBg="1" advAuto="0"/>
      <p:bldP spid="271" grpId="14" animBg="1" advAuto="0"/>
      <p:bldP spid="276" grpId="6" animBg="1" advAuto="0"/>
      <p:bldP spid="281" grpId="15" animBg="1" advAuto="0"/>
      <p:bldP spid="282" grpId="16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83" y="2172701"/>
            <a:ext cx="11372834" cy="5408198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tep 3: Go to GitHub and create a repo there with a similar name"/>
          <p:cNvSpPr txBox="1"/>
          <p:nvPr/>
        </p:nvSpPr>
        <p:spPr>
          <a:xfrm>
            <a:off x="218061" y="284053"/>
            <a:ext cx="1207790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200" b="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Step 3: Go to GitHub and create a repo there with a similar name</a:t>
            </a:r>
          </a:p>
        </p:txBody>
      </p:sp>
      <p:sp>
        <p:nvSpPr>
          <p:cNvPr id="286" name="Rectangle"/>
          <p:cNvSpPr/>
          <p:nvPr/>
        </p:nvSpPr>
        <p:spPr>
          <a:xfrm>
            <a:off x="11265384" y="3370807"/>
            <a:ext cx="953785" cy="678458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creenshot 2020-04-24 at 16.42.44.png" descr="Screenshot 2020-04-24 at 16.42.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24" y="1728380"/>
            <a:ext cx="10948983" cy="629684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tep 3: Go to GitHub and create a repo there with a similar name"/>
          <p:cNvSpPr txBox="1"/>
          <p:nvPr/>
        </p:nvSpPr>
        <p:spPr>
          <a:xfrm>
            <a:off x="218061" y="284053"/>
            <a:ext cx="1207790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200" b="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Step 3: Go to GitHub and create a repo there with a similar name</a:t>
            </a:r>
          </a:p>
        </p:txBody>
      </p:sp>
      <p:sp>
        <p:nvSpPr>
          <p:cNvPr id="290" name="Rectangle"/>
          <p:cNvSpPr/>
          <p:nvPr/>
        </p:nvSpPr>
        <p:spPr>
          <a:xfrm>
            <a:off x="4638892" y="3346280"/>
            <a:ext cx="2567655" cy="411672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1" name="Rectangle"/>
          <p:cNvSpPr/>
          <p:nvPr/>
        </p:nvSpPr>
        <p:spPr>
          <a:xfrm>
            <a:off x="2439175" y="4106147"/>
            <a:ext cx="2424053" cy="699458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2" name="Rectangle"/>
          <p:cNvSpPr/>
          <p:nvPr/>
        </p:nvSpPr>
        <p:spPr>
          <a:xfrm>
            <a:off x="2439175" y="4903242"/>
            <a:ext cx="4470983" cy="609152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3" name="Rectangle"/>
          <p:cNvSpPr/>
          <p:nvPr/>
        </p:nvSpPr>
        <p:spPr>
          <a:xfrm>
            <a:off x="2606093" y="7412801"/>
            <a:ext cx="1876256" cy="609152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4" name="1"/>
          <p:cNvSpPr/>
          <p:nvPr/>
        </p:nvSpPr>
        <p:spPr>
          <a:xfrm>
            <a:off x="7219874" y="2974931"/>
            <a:ext cx="631789" cy="628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295" name="2"/>
          <p:cNvSpPr/>
          <p:nvPr/>
        </p:nvSpPr>
        <p:spPr>
          <a:xfrm>
            <a:off x="1818593" y="3809253"/>
            <a:ext cx="631789" cy="628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296" name="3"/>
          <p:cNvSpPr/>
          <p:nvPr/>
        </p:nvSpPr>
        <p:spPr>
          <a:xfrm>
            <a:off x="1818593" y="4893448"/>
            <a:ext cx="631789" cy="62873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297" name="4"/>
          <p:cNvSpPr/>
          <p:nvPr/>
        </p:nvSpPr>
        <p:spPr>
          <a:xfrm>
            <a:off x="1982821" y="7346580"/>
            <a:ext cx="631788" cy="628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creenshot 2020-04-24 at 16.46.22.png" descr="Screenshot 2020-04-24 at 16.46.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75" y="1563535"/>
            <a:ext cx="11522250" cy="662653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tep 4: Follow GitHub instructions to add remote repo"/>
          <p:cNvSpPr txBox="1"/>
          <p:nvPr/>
        </p:nvSpPr>
        <p:spPr>
          <a:xfrm>
            <a:off x="282721" y="190984"/>
            <a:ext cx="1013571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200" b="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Step 4: Follow GitHub instructions to add remote repo</a:t>
            </a:r>
          </a:p>
        </p:txBody>
      </p:sp>
      <p:sp>
        <p:nvSpPr>
          <p:cNvPr id="303" name="Rectangle"/>
          <p:cNvSpPr/>
          <p:nvPr/>
        </p:nvSpPr>
        <p:spPr>
          <a:xfrm>
            <a:off x="1731247" y="6686865"/>
            <a:ext cx="9542306" cy="1361409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4" name="1"/>
          <p:cNvSpPr/>
          <p:nvPr/>
        </p:nvSpPr>
        <p:spPr>
          <a:xfrm>
            <a:off x="1133181" y="6511542"/>
            <a:ext cx="631789" cy="628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Bod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111" y="2490905"/>
            <a:ext cx="10792578" cy="6206890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tep 5: Add and commit your file as in Basic Workflow 1 then push using command: git push -u origin master"/>
          <p:cNvSpPr txBox="1"/>
          <p:nvPr/>
        </p:nvSpPr>
        <p:spPr>
          <a:xfrm>
            <a:off x="408427" y="116335"/>
            <a:ext cx="12730583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sz="3200" b="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Step 5: Add and commit your file as in </a:t>
            </a:r>
            <a:r>
              <a:rPr b="1"/>
              <a:t>Basic Workflow 1 </a:t>
            </a:r>
            <a:r>
              <a:t>then push using command: </a:t>
            </a:r>
            <a:r>
              <a:rPr b="1"/>
              <a:t>git push -u origin master</a:t>
            </a:r>
          </a:p>
        </p:txBody>
      </p:sp>
      <p:sp>
        <p:nvSpPr>
          <p:cNvPr id="311" name="Rectangle"/>
          <p:cNvSpPr/>
          <p:nvPr/>
        </p:nvSpPr>
        <p:spPr>
          <a:xfrm>
            <a:off x="1805702" y="5904724"/>
            <a:ext cx="9228344" cy="565239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2" name="1"/>
          <p:cNvSpPr/>
          <p:nvPr/>
        </p:nvSpPr>
        <p:spPr>
          <a:xfrm>
            <a:off x="1263477" y="5431945"/>
            <a:ext cx="631789" cy="628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What did you learn"/>
          <p:cNvSpPr txBox="1">
            <a:spLocks noGrp="1"/>
          </p:cNvSpPr>
          <p:nvPr>
            <p:ph type="ctrTitle"/>
          </p:nvPr>
        </p:nvSpPr>
        <p:spPr>
          <a:xfrm>
            <a:off x="-105890" y="-1432968"/>
            <a:ext cx="13216580" cy="3302001"/>
          </a:xfrm>
          <a:prstGeom prst="rect">
            <a:avLst/>
          </a:prstGeom>
        </p:spPr>
        <p:txBody>
          <a:bodyPr/>
          <a:lstStyle>
            <a:lvl1pPr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What did you learn</a:t>
            </a:r>
          </a:p>
        </p:txBody>
      </p:sp>
      <p:sp>
        <p:nvSpPr>
          <p:cNvPr id="317" name="What is Git?…"/>
          <p:cNvSpPr txBox="1">
            <a:spLocks noGrp="1"/>
          </p:cNvSpPr>
          <p:nvPr>
            <p:ph type="subTitle" idx="1"/>
          </p:nvPr>
        </p:nvSpPr>
        <p:spPr>
          <a:xfrm>
            <a:off x="1251386" y="2330353"/>
            <a:ext cx="9796233" cy="6866071"/>
          </a:xfrm>
          <a:prstGeom prst="rect">
            <a:avLst/>
          </a:prstGeom>
        </p:spPr>
        <p:txBody>
          <a:bodyPr/>
          <a:lstStyle/>
          <a:p>
            <a:pPr algn="l" defTabSz="338327">
              <a:lnSpc>
                <a:spcPts val="4600"/>
              </a:lnSpc>
              <a:defRPr sz="303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What is Git?</a:t>
            </a:r>
          </a:p>
          <a:p>
            <a:pPr algn="l" defTabSz="338327">
              <a:lnSpc>
                <a:spcPts val="4600"/>
              </a:lnSpc>
              <a:defRPr sz="303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What is version control?</a:t>
            </a:r>
          </a:p>
          <a:p>
            <a:pPr algn="l" defTabSz="338327">
              <a:lnSpc>
                <a:spcPts val="4600"/>
              </a:lnSpc>
              <a:defRPr sz="303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What is GitHub?</a:t>
            </a:r>
          </a:p>
          <a:p>
            <a:pPr algn="l" defTabSz="338327">
              <a:lnSpc>
                <a:spcPts val="4600"/>
              </a:lnSpc>
              <a:defRPr sz="303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What are repositories?</a:t>
            </a:r>
          </a:p>
          <a:p>
            <a:pPr algn="l" defTabSz="338327">
              <a:lnSpc>
                <a:spcPts val="4600"/>
              </a:lnSpc>
              <a:defRPr sz="303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Creating a Github account</a:t>
            </a:r>
          </a:p>
          <a:p>
            <a:pPr algn="l" defTabSz="338327">
              <a:lnSpc>
                <a:spcPts val="4600"/>
              </a:lnSpc>
              <a:defRPr sz="303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Cloning repos</a:t>
            </a:r>
          </a:p>
          <a:p>
            <a:pPr algn="l" defTabSz="338327">
              <a:lnSpc>
                <a:spcPts val="4600"/>
              </a:lnSpc>
              <a:defRPr sz="303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Adding files</a:t>
            </a:r>
          </a:p>
          <a:p>
            <a:pPr algn="l" defTabSz="338327">
              <a:lnSpc>
                <a:spcPts val="4600"/>
              </a:lnSpc>
              <a:defRPr sz="303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Committing files</a:t>
            </a:r>
          </a:p>
          <a:p>
            <a:pPr algn="l" defTabSz="338327">
              <a:lnSpc>
                <a:spcPts val="4600"/>
              </a:lnSpc>
              <a:defRPr sz="303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Git config</a:t>
            </a:r>
          </a:p>
          <a:p>
            <a:pPr algn="l" defTabSz="338327">
              <a:lnSpc>
                <a:spcPts val="4600"/>
              </a:lnSpc>
              <a:defRPr sz="303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Push</a:t>
            </a:r>
          </a:p>
          <a:p>
            <a:pPr algn="l" defTabSz="338327">
              <a:lnSpc>
                <a:spcPts val="4600"/>
              </a:lnSpc>
              <a:defRPr sz="303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Pull</a:t>
            </a:r>
          </a:p>
          <a:p>
            <a:pPr algn="l" defTabSz="338327">
              <a:lnSpc>
                <a:spcPts val="4600"/>
              </a:lnSpc>
              <a:defRPr sz="303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Initialising a local repo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1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What you will learn"/>
          <p:cNvSpPr txBox="1">
            <a:spLocks noGrp="1"/>
          </p:cNvSpPr>
          <p:nvPr>
            <p:ph type="ctrTitle"/>
          </p:nvPr>
        </p:nvSpPr>
        <p:spPr>
          <a:xfrm>
            <a:off x="-105890" y="-1544650"/>
            <a:ext cx="13216580" cy="3302001"/>
          </a:xfrm>
          <a:prstGeom prst="rect">
            <a:avLst/>
          </a:prstGeom>
        </p:spPr>
        <p:txBody>
          <a:bodyPr/>
          <a:lstStyle>
            <a:lvl1pPr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What you will learn</a:t>
            </a:r>
          </a:p>
        </p:txBody>
      </p:sp>
      <p:sp>
        <p:nvSpPr>
          <p:cNvPr id="124" name="What is Git?…"/>
          <p:cNvSpPr txBox="1">
            <a:spLocks noGrp="1"/>
          </p:cNvSpPr>
          <p:nvPr>
            <p:ph type="subTitle" idx="1"/>
          </p:nvPr>
        </p:nvSpPr>
        <p:spPr>
          <a:xfrm>
            <a:off x="1251386" y="2330353"/>
            <a:ext cx="9796233" cy="6866071"/>
          </a:xfrm>
          <a:prstGeom prst="rect">
            <a:avLst/>
          </a:prstGeom>
        </p:spPr>
        <p:txBody>
          <a:bodyPr/>
          <a:lstStyle/>
          <a:p>
            <a:pPr algn="l" defTabSz="338327">
              <a:lnSpc>
                <a:spcPts val="4600"/>
              </a:lnSpc>
              <a:defRPr sz="303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What is Git?</a:t>
            </a:r>
          </a:p>
          <a:p>
            <a:pPr algn="l" defTabSz="338327">
              <a:lnSpc>
                <a:spcPts val="4600"/>
              </a:lnSpc>
              <a:defRPr sz="303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What is version control?</a:t>
            </a:r>
          </a:p>
          <a:p>
            <a:pPr algn="l" defTabSz="338327">
              <a:lnSpc>
                <a:spcPts val="4600"/>
              </a:lnSpc>
              <a:defRPr sz="303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What is GitHub?</a:t>
            </a:r>
          </a:p>
          <a:p>
            <a:pPr algn="l" defTabSz="338327">
              <a:lnSpc>
                <a:spcPts val="4600"/>
              </a:lnSpc>
              <a:defRPr sz="303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What are repositories?</a:t>
            </a:r>
          </a:p>
          <a:p>
            <a:pPr algn="l" defTabSz="338327">
              <a:lnSpc>
                <a:spcPts val="4600"/>
              </a:lnSpc>
              <a:defRPr sz="303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Creating a Github account</a:t>
            </a:r>
          </a:p>
          <a:p>
            <a:pPr algn="l" defTabSz="338327">
              <a:lnSpc>
                <a:spcPts val="4600"/>
              </a:lnSpc>
              <a:defRPr sz="303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Cloning repos</a:t>
            </a:r>
          </a:p>
          <a:p>
            <a:pPr algn="l" defTabSz="338327">
              <a:lnSpc>
                <a:spcPts val="4600"/>
              </a:lnSpc>
              <a:defRPr sz="303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Adding files</a:t>
            </a:r>
          </a:p>
          <a:p>
            <a:pPr algn="l" defTabSz="338327">
              <a:lnSpc>
                <a:spcPts val="4600"/>
              </a:lnSpc>
              <a:defRPr sz="303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Committing files</a:t>
            </a:r>
          </a:p>
          <a:p>
            <a:pPr algn="l" defTabSz="338327">
              <a:lnSpc>
                <a:spcPts val="4600"/>
              </a:lnSpc>
              <a:defRPr sz="303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Git config</a:t>
            </a:r>
          </a:p>
          <a:p>
            <a:pPr algn="l" defTabSz="338327">
              <a:lnSpc>
                <a:spcPts val="4600"/>
              </a:lnSpc>
              <a:defRPr sz="303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Push</a:t>
            </a:r>
          </a:p>
          <a:p>
            <a:pPr algn="l" defTabSz="338327">
              <a:lnSpc>
                <a:spcPts val="4600"/>
              </a:lnSpc>
              <a:defRPr sz="303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Pull</a:t>
            </a:r>
          </a:p>
          <a:p>
            <a:pPr algn="l" defTabSz="338327">
              <a:lnSpc>
                <a:spcPts val="4600"/>
              </a:lnSpc>
              <a:defRPr sz="303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Initialising a local repo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What is Gi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What is Git?</a:t>
            </a:r>
          </a:p>
        </p:txBody>
      </p:sp>
      <p:sp>
        <p:nvSpPr>
          <p:cNvPr id="127" name="Git is a distributed version control system (more on this in a minute)…"/>
          <p:cNvSpPr txBox="1">
            <a:spLocks noGrp="1"/>
          </p:cNvSpPr>
          <p:nvPr>
            <p:ph type="body" idx="1"/>
          </p:nvPr>
        </p:nvSpPr>
        <p:spPr>
          <a:xfrm>
            <a:off x="729135" y="859722"/>
            <a:ext cx="11099801" cy="6286501"/>
          </a:xfrm>
          <a:prstGeom prst="rect">
            <a:avLst/>
          </a:prstGeom>
        </p:spPr>
        <p:txBody>
          <a:bodyPr/>
          <a:lstStyle/>
          <a:p>
            <a:pPr marL="0" indent="0" defTabSz="228600">
              <a:lnSpc>
                <a:spcPct val="117999"/>
              </a:lnSpc>
              <a:spcBef>
                <a:spcPts val="0"/>
              </a:spcBef>
              <a:buSzTx/>
              <a:buNone/>
              <a:defRPr sz="1100">
                <a:latin typeface="Avenir Next"/>
                <a:ea typeface="Avenir Next"/>
                <a:cs typeface="Avenir Next"/>
                <a:sym typeface="Avenir Next"/>
              </a:defRPr>
            </a:pPr>
            <a:endParaRPr/>
          </a:p>
          <a:p>
            <a:pPr marL="0" indent="0" defTabSz="228600">
              <a:lnSpc>
                <a:spcPct val="117999"/>
              </a:lnSpc>
              <a:spcBef>
                <a:spcPts val="0"/>
              </a:spcBef>
              <a:buSzTx/>
              <a:buNone/>
              <a:defRPr sz="1100">
                <a:latin typeface="Avenir Next"/>
                <a:ea typeface="Avenir Next"/>
                <a:cs typeface="Avenir Next"/>
                <a:sym typeface="Avenir Next"/>
              </a:defRPr>
            </a:pPr>
            <a:endParaRPr/>
          </a:p>
          <a:p>
            <a:pPr marL="0" indent="0" defTabSz="228600">
              <a:lnSpc>
                <a:spcPct val="117999"/>
              </a:lnSpc>
              <a:spcBef>
                <a:spcPts val="0"/>
              </a:spcBef>
              <a:buSzTx/>
              <a:buNone/>
              <a:defRPr sz="1100">
                <a:latin typeface="Avenir Next"/>
                <a:ea typeface="Avenir Next"/>
                <a:cs typeface="Avenir Next"/>
                <a:sym typeface="Avenir Next"/>
              </a:defRPr>
            </a:pPr>
            <a:endParaRPr/>
          </a:p>
          <a:p>
            <a:pPr marL="0" indent="0" defTabSz="228600">
              <a:lnSpc>
                <a:spcPct val="117999"/>
              </a:lnSpc>
              <a:spcBef>
                <a:spcPts val="0"/>
              </a:spcBef>
              <a:buSzTx/>
              <a:buNone/>
              <a:defRPr sz="1100">
                <a:latin typeface="Avenir Next"/>
                <a:ea typeface="Avenir Next"/>
                <a:cs typeface="Avenir Next"/>
                <a:sym typeface="Avenir Next"/>
              </a:defRPr>
            </a:pPr>
            <a:endParaRPr/>
          </a:p>
          <a:p>
            <a:pPr marL="0" indent="0" defTabSz="228600">
              <a:lnSpc>
                <a:spcPct val="117999"/>
              </a:lnSpc>
              <a:spcBef>
                <a:spcPts val="0"/>
              </a:spcBef>
              <a:buSzTx/>
              <a:buNone/>
              <a:defRPr sz="1100">
                <a:latin typeface="Avenir Next"/>
                <a:ea typeface="Avenir Next"/>
                <a:cs typeface="Avenir Next"/>
                <a:sym typeface="Avenir Next"/>
              </a:defRPr>
            </a:pPr>
            <a:endParaRPr/>
          </a:p>
          <a:p>
            <a:pPr marL="0" indent="0" defTabSz="228600">
              <a:lnSpc>
                <a:spcPct val="117999"/>
              </a:lnSpc>
              <a:spcBef>
                <a:spcPts val="0"/>
              </a:spcBef>
              <a:buSzTx/>
              <a:buNone/>
              <a:defRPr sz="1400">
                <a:latin typeface="Avenir Next"/>
                <a:ea typeface="Avenir Next"/>
                <a:cs typeface="Avenir Next"/>
                <a:sym typeface="Avenir Next"/>
              </a:defRPr>
            </a:pPr>
            <a:endParaRPr/>
          </a:p>
          <a:p>
            <a:pPr marL="0" indent="0" defTabSz="228600">
              <a:lnSpc>
                <a:spcPct val="117999"/>
              </a:lnSpc>
              <a:spcBef>
                <a:spcPts val="0"/>
              </a:spcBef>
              <a:buSzTx/>
              <a:buNone/>
              <a:defRPr sz="1400">
                <a:latin typeface="Avenir Next"/>
                <a:ea typeface="Avenir Next"/>
                <a:cs typeface="Avenir Next"/>
                <a:sym typeface="Avenir Next"/>
              </a:defRPr>
            </a:pPr>
            <a:endParaRPr/>
          </a:p>
          <a:p>
            <a:pPr marL="0" indent="0" defTabSz="228600">
              <a:lnSpc>
                <a:spcPct val="117999"/>
              </a:lnSpc>
              <a:spcBef>
                <a:spcPts val="0"/>
              </a:spcBef>
              <a:buSzTx/>
              <a:buNone/>
              <a:defRPr sz="1400">
                <a:latin typeface="Avenir Next"/>
                <a:ea typeface="Avenir Next"/>
                <a:cs typeface="Avenir Next"/>
                <a:sym typeface="Avenir Next"/>
              </a:defRPr>
            </a:pPr>
            <a:endParaRPr/>
          </a:p>
          <a:p>
            <a:pPr marL="114299" indent="-114299" defTabSz="228600">
              <a:lnSpc>
                <a:spcPct val="117999"/>
              </a:lnSpc>
              <a:spcBef>
                <a:spcPts val="0"/>
              </a:spcBef>
              <a:buSzPct val="100000"/>
              <a:defRPr sz="2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 Git is a distributed version control system (more on this in a minute)</a:t>
            </a:r>
          </a:p>
          <a:p>
            <a:pPr marL="114299" indent="-114299" defTabSz="228600">
              <a:lnSpc>
                <a:spcPct val="117999"/>
              </a:lnSpc>
              <a:spcBef>
                <a:spcPts val="0"/>
              </a:spcBef>
              <a:buSzPct val="100000"/>
              <a:defRPr sz="2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It is the most popular distributed version control system in use today</a:t>
            </a:r>
          </a:p>
          <a:p>
            <a:pPr marL="114299" indent="-114299" defTabSz="228600">
              <a:lnSpc>
                <a:spcPct val="117999"/>
              </a:lnSpc>
              <a:spcBef>
                <a:spcPts val="0"/>
              </a:spcBef>
              <a:buSzPct val="100000"/>
              <a:defRPr sz="2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 It can be used both collaboratively and for your own personal projects</a:t>
            </a:r>
          </a:p>
          <a:p>
            <a:pPr marL="114299" indent="-114299" defTabSz="228600">
              <a:lnSpc>
                <a:spcPct val="117999"/>
              </a:lnSpc>
              <a:spcBef>
                <a:spcPts val="0"/>
              </a:spcBef>
              <a:buSzPct val="100000"/>
              <a:defRPr sz="2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 Essential to understand if you want to work in a development role</a:t>
            </a:r>
          </a:p>
          <a:p>
            <a:pPr marL="0" indent="0" defTabSz="228600">
              <a:lnSpc>
                <a:spcPct val="117999"/>
              </a:lnSpc>
              <a:spcBef>
                <a:spcPts val="0"/>
              </a:spcBef>
              <a:buSzTx/>
              <a:buNone/>
              <a:defRPr sz="1100">
                <a:latin typeface="Avenir Next"/>
                <a:ea typeface="Avenir Next"/>
                <a:cs typeface="Avenir Next"/>
                <a:sym typeface="Avenir Next"/>
              </a:defRPr>
            </a:pPr>
            <a:endParaRPr/>
          </a:p>
          <a:p>
            <a:pPr marL="0" indent="0" defTabSz="228600">
              <a:lnSpc>
                <a:spcPct val="117999"/>
              </a:lnSpc>
              <a:spcBef>
                <a:spcPts val="0"/>
              </a:spcBef>
              <a:buSzTx/>
              <a:buNone/>
              <a:defRPr sz="1100">
                <a:latin typeface="Avenir Next"/>
                <a:ea typeface="Avenir Next"/>
                <a:cs typeface="Avenir Next"/>
                <a:sym typeface="Avenir Next"/>
              </a:defRPr>
            </a:pPr>
            <a:endParaRPr/>
          </a:p>
          <a:p>
            <a:pPr marL="0" indent="0" defTabSz="228600">
              <a:lnSpc>
                <a:spcPct val="117999"/>
              </a:lnSpc>
              <a:spcBef>
                <a:spcPts val="0"/>
              </a:spcBef>
              <a:buSzTx/>
              <a:buNone/>
              <a:defRPr sz="1100">
                <a:latin typeface="Avenir Next"/>
                <a:ea typeface="Avenir Next"/>
                <a:cs typeface="Avenir Next"/>
                <a:sym typeface="Avenir Nex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What is version control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What is version control?</a:t>
            </a:r>
          </a:p>
        </p:txBody>
      </p:sp>
      <p:sp>
        <p:nvSpPr>
          <p:cNvPr id="130" name="A system that records changes to a file or files over time…"/>
          <p:cNvSpPr txBox="1"/>
          <p:nvPr/>
        </p:nvSpPr>
        <p:spPr>
          <a:xfrm>
            <a:off x="441707" y="2876296"/>
            <a:ext cx="12349735" cy="4001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 defTabSz="457200">
              <a:lnSpc>
                <a:spcPct val="117999"/>
              </a:lnSpc>
              <a:buSzPct val="100000"/>
              <a:buChar char="•"/>
              <a:defRPr sz="2800" b="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 A system that records changes to a file or files over time</a:t>
            </a:r>
          </a:p>
          <a:p>
            <a:pPr marL="228600" indent="-228600" algn="l" defTabSz="457200">
              <a:lnSpc>
                <a:spcPct val="117999"/>
              </a:lnSpc>
              <a:buSzPct val="100000"/>
              <a:buChar char="•"/>
              <a:defRPr sz="2800" b="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 This means you can so recall specific versions later if needed</a:t>
            </a:r>
          </a:p>
          <a:p>
            <a:pPr marL="228600" indent="-228600" algn="l" defTabSz="457200">
              <a:lnSpc>
                <a:spcPct val="117999"/>
              </a:lnSpc>
              <a:buSzPct val="100000"/>
              <a:buChar char="•"/>
              <a:defRPr sz="2800" b="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 In this course we will be using code and text files</a:t>
            </a:r>
          </a:p>
          <a:p>
            <a:pPr marL="228600" indent="-228600" algn="l" defTabSz="457200">
              <a:lnSpc>
                <a:spcPct val="117999"/>
              </a:lnSpc>
              <a:buSzPct val="100000"/>
              <a:buChar char="•"/>
              <a:defRPr sz="2800" b="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 You can version control almost any file</a:t>
            </a:r>
          </a:p>
          <a:p>
            <a:pPr marL="228600" indent="-228600" algn="l" defTabSz="457200">
              <a:lnSpc>
                <a:spcPct val="117999"/>
              </a:lnSpc>
              <a:buSzPct val="100000"/>
              <a:buChar char="•"/>
              <a:defRPr sz="2800" b="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 Using a version control means that if you break code or lose files, you can recover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entralised Vs Distribut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Centralised Vs Distributed</a:t>
            </a:r>
          </a:p>
        </p:txBody>
      </p:sp>
      <p:graphicFrame>
        <p:nvGraphicFramePr>
          <p:cNvPr id="133" name="Table"/>
          <p:cNvGraphicFramePr/>
          <p:nvPr/>
        </p:nvGraphicFramePr>
        <p:xfrm>
          <a:off x="2450384" y="2638800"/>
          <a:ext cx="8116732" cy="533510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052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4480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Helvetica Neue"/>
                        </a:rPr>
                        <a:t>Centralised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Helvetica Neue"/>
                        </a:rPr>
                        <a:t>Distributed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448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Code/files held on a central server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Mirrors the remote repository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48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Developer takes a snapshot of code/files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Developer clones the repository 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448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Single point of failure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No single point of failure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448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Examples: ClearCase, CVS, Subversion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Examples: Git, Mercurial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72" y="4716079"/>
            <a:ext cx="6120057" cy="451835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36" name="Git installation instructions"/>
          <p:cNvSpPr txBox="1"/>
          <p:nvPr/>
        </p:nvSpPr>
        <p:spPr>
          <a:xfrm>
            <a:off x="2633748" y="183734"/>
            <a:ext cx="7737304" cy="1995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l" defTabSz="457200">
              <a:defRPr sz="800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Git installation instructions</a:t>
            </a:r>
          </a:p>
        </p:txBody>
      </p:sp>
      <p:sp>
        <p:nvSpPr>
          <p:cNvPr id="137" name="1. Go here:…"/>
          <p:cNvSpPr txBox="1"/>
          <p:nvPr/>
        </p:nvSpPr>
        <p:spPr>
          <a:xfrm>
            <a:off x="462803" y="1805027"/>
            <a:ext cx="12360123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000"/>
              </a:lnSpc>
              <a:defRPr sz="2200" u="sng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u="none"/>
              <a:t>1. Go here:</a:t>
            </a:r>
          </a:p>
          <a:p>
            <a:pPr algn="l" defTabSz="457200">
              <a:lnSpc>
                <a:spcPts val="4000"/>
              </a:lnSpc>
              <a:defRPr sz="2200" b="0" u="sng">
                <a:solidFill>
                  <a:srgbClr val="0000EE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endParaRPr u="none"/>
          </a:p>
          <a:p>
            <a:pPr algn="l" defTabSz="457200">
              <a:lnSpc>
                <a:spcPts val="4000"/>
              </a:lnSpc>
              <a:defRPr sz="2200" b="0" u="sng">
                <a:solidFill>
                  <a:srgbClr val="0000EE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>
                <a:hlinkClick r:id="rId3"/>
              </a:rPr>
              <a:t>https://www.linode.com/docs/development/version-control/how-to-install-git-on-linux-mac-and-windows/</a:t>
            </a:r>
          </a:p>
          <a:p>
            <a:pPr algn="l" defTabSz="457200">
              <a:lnSpc>
                <a:spcPts val="4000"/>
              </a:lnSpc>
              <a:defRPr sz="2200" b="0" u="sng">
                <a:solidFill>
                  <a:srgbClr val="0000EE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endParaRPr>
              <a:hlinkClick r:id="rId3"/>
            </a:endParaRPr>
          </a:p>
          <a:p>
            <a:pPr algn="l" defTabSz="457200">
              <a:lnSpc>
                <a:spcPts val="4000"/>
              </a:lnSpc>
              <a:defRPr sz="220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2. Choose OS (Operating System)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onfiguring G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Configuring Git</a:t>
            </a:r>
          </a:p>
        </p:txBody>
      </p:sp>
      <p:pic>
        <p:nvPicPr>
          <p:cNvPr id="1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2444604"/>
            <a:ext cx="11112500" cy="619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itHub"/>
          <p:cNvSpPr txBox="1">
            <a:spLocks noGrp="1"/>
          </p:cNvSpPr>
          <p:nvPr>
            <p:ph type="ctrTitle"/>
          </p:nvPr>
        </p:nvSpPr>
        <p:spPr>
          <a:xfrm>
            <a:off x="1121090" y="-1619105"/>
            <a:ext cx="10464801" cy="3302001"/>
          </a:xfrm>
          <a:prstGeom prst="rect">
            <a:avLst/>
          </a:prstGeom>
        </p:spPr>
        <p:txBody>
          <a:bodyPr/>
          <a:lstStyle>
            <a:lvl1pPr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GitHub</a:t>
            </a:r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4474798"/>
            <a:ext cx="10464800" cy="4976395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GitHub is an online Git repository store…"/>
          <p:cNvSpPr txBox="1"/>
          <p:nvPr/>
        </p:nvSpPr>
        <p:spPr>
          <a:xfrm>
            <a:off x="1173757" y="1980297"/>
            <a:ext cx="10442068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buSzPct val="145000"/>
              <a:buChar char="•"/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GitHub is an online Git repository store</a:t>
            </a:r>
          </a:p>
          <a:p>
            <a:pPr marL="333375" indent="-333375" algn="l">
              <a:buSzPct val="145000"/>
              <a:buChar char="•"/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Commonly used to store and version control code</a:t>
            </a:r>
          </a:p>
          <a:p>
            <a:pPr marL="333375" indent="-333375" algn="l">
              <a:buSzPct val="145000"/>
              <a:buChar char="•"/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Repositories range from personal to enterprise</a:t>
            </a:r>
          </a:p>
          <a:p>
            <a:pPr marL="333375" indent="-333375" algn="l">
              <a:buSzPct val="145000"/>
              <a:buChar char="•"/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Some are public, some are private</a:t>
            </a:r>
          </a:p>
          <a:p>
            <a:pPr marL="333375" indent="-333375" algn="l">
              <a:buSzPct val="145000"/>
              <a:buChar char="•"/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Alternatives include BitBucket, SourceForge and AWS CodeCommit 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Basic Git Workflow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Basic Git Workflow 1</a:t>
            </a:r>
          </a:p>
        </p:txBody>
      </p:sp>
      <p:sp>
        <p:nvSpPr>
          <p:cNvPr id="149" name="Step 1: Clone an existing remote repository…"/>
          <p:cNvSpPr txBox="1">
            <a:spLocks noGrp="1"/>
          </p:cNvSpPr>
          <p:nvPr>
            <p:ph type="body" idx="1"/>
          </p:nvPr>
        </p:nvSpPr>
        <p:spPr>
          <a:xfrm>
            <a:off x="2154122" y="1529792"/>
            <a:ext cx="11099801" cy="62865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Step 1: Clone an existing remote repository</a:t>
            </a:r>
          </a:p>
          <a:p>
            <a:pPr marL="0" indent="0">
              <a:buSzTx/>
              <a:buNone/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Step 2: Make changes to the code</a:t>
            </a:r>
          </a:p>
          <a:p>
            <a:pPr marL="0" indent="0">
              <a:buSzTx/>
              <a:buNone/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Step 3: Push the changes to the remote repository</a:t>
            </a:r>
          </a:p>
          <a:p>
            <a:pPr marL="0" indent="0">
              <a:buSzTx/>
              <a:buNone/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Step 4: Pull changes from remote repository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1" build="p" bldLvl="5" animBg="1" advAuto="0"/>
    </p:bld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1085</Words>
  <Application>Microsoft Office PowerPoint</Application>
  <PresentationFormat>Custom</PresentationFormat>
  <Paragraphs>213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Avenir Next</vt:lpstr>
      <vt:lpstr>Helvetica Neue</vt:lpstr>
      <vt:lpstr>Helvetica Neue Light</vt:lpstr>
      <vt:lpstr>Helvetica Neue Medium</vt:lpstr>
      <vt:lpstr>Black</vt:lpstr>
      <vt:lpstr>PowerPoint Presentation</vt:lpstr>
      <vt:lpstr>What you will learn</vt:lpstr>
      <vt:lpstr>What is Git?</vt:lpstr>
      <vt:lpstr>What is version control?</vt:lpstr>
      <vt:lpstr>Centralised Vs Distributed</vt:lpstr>
      <vt:lpstr>PowerPoint Presentation</vt:lpstr>
      <vt:lpstr>Configuring Git</vt:lpstr>
      <vt:lpstr>GitHub</vt:lpstr>
      <vt:lpstr>Basic Git Workflow 1</vt:lpstr>
      <vt:lpstr>PowerPoint Presentation</vt:lpstr>
      <vt:lpstr>PowerPoint Presentation</vt:lpstr>
      <vt:lpstr>PowerPoint Presentation</vt:lpstr>
      <vt:lpstr>Basic Git Workflow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did you learn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Heslop, Alan</dc:creator>
  <cp:lastModifiedBy>Heslop, Alan</cp:lastModifiedBy>
  <cp:revision>1</cp:revision>
  <dcterms:modified xsi:type="dcterms:W3CDTF">2020-10-16T10:10:34Z</dcterms:modified>
</cp:coreProperties>
</file>